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mple Display"/>
      <p:regular r:id="rId10"/>
    </p:embeddedFont>
    <p:embeddedFont>
      <p:font typeface="Canva Sans"/>
      <p:regular r:id="rId11"/>
    </p:embeddedFont>
    <p:embeddedFont>
      <p:font typeface="Canva Sans Bold"/>
      <p:regular r:id="rId12"/>
    </p:embeddedFont>
    <p:embeddedFont>
      <p:font typeface="Glacial Indifference Bold"/>
      <p:regular r:id="rId13"/>
    </p:embeddedFont>
    <p:embeddedFont>
      <p:font typeface="HK Grotesk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ruv Goel" userId="69ec168dae4da48c" providerId="LiveId" clId="{6C69B1FA-5BE7-429A-8706-6BF00156341C}"/>
    <pc:docChg chg="undo custSel modSld">
      <pc:chgData name="Dhruv Goel" userId="69ec168dae4da48c" providerId="LiveId" clId="{6C69B1FA-5BE7-429A-8706-6BF00156341C}" dt="2025-01-11T15:12:26.796" v="9" actId="1076"/>
      <pc:docMkLst>
        <pc:docMk/>
      </pc:docMkLst>
      <pc:sldChg chg="delSp modSp mod">
        <pc:chgData name="Dhruv Goel" userId="69ec168dae4da48c" providerId="LiveId" clId="{6C69B1FA-5BE7-429A-8706-6BF00156341C}" dt="2025-01-11T15:12:26.796" v="9" actId="1076"/>
        <pc:sldMkLst>
          <pc:docMk/>
          <pc:sldMk cId="0" sldId="263"/>
        </pc:sldMkLst>
        <pc:spChg chg="del mod">
          <ac:chgData name="Dhruv Goel" userId="69ec168dae4da48c" providerId="LiveId" clId="{6C69B1FA-5BE7-429A-8706-6BF00156341C}" dt="2025-01-11T15:12:22.554" v="8" actId="478"/>
          <ac:spMkLst>
            <pc:docMk/>
            <pc:sldMk cId="0" sldId="263"/>
            <ac:spMk id="3" creationId="{00000000-0000-0000-0000-000000000000}"/>
          </ac:spMkLst>
        </pc:spChg>
        <pc:spChg chg="mod">
          <ac:chgData name="Dhruv Goel" userId="69ec168dae4da48c" providerId="LiveId" clId="{6C69B1FA-5BE7-429A-8706-6BF00156341C}" dt="2025-01-11T15:12:26.796" v="9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Dhruv Goel" userId="69ec168dae4da48c" providerId="LiveId" clId="{6C69B1FA-5BE7-429A-8706-6BF00156341C}" dt="2025-01-11T15:12:20.347" v="7" actId="1076"/>
          <ac:spMkLst>
            <pc:docMk/>
            <pc:sldMk cId="0" sldId="263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8336" y="-3273956"/>
            <a:ext cx="9611327" cy="13560956"/>
          </a:xfrm>
          <a:custGeom>
            <a:avLst/>
            <a:gdLst/>
            <a:ahLst/>
            <a:cxnLst/>
            <a:rect l="l" t="t" r="r" b="b"/>
            <a:pathLst>
              <a:path w="9611327" h="13560956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36963" y="1645036"/>
            <a:ext cx="8814075" cy="450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2"/>
              </a:lnSpc>
            </a:pPr>
            <a:r>
              <a:rPr lang="en-US" sz="9975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DISTRACTED DRIVER DETECTION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7011" y="7083801"/>
            <a:ext cx="14470374" cy="88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Deep Learning to Enhance Road Safety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31423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859029" y="243144"/>
            <a:ext cx="5199598" cy="5199598"/>
            <a:chOff x="0" y="0"/>
            <a:chExt cx="14840029" cy="14840029"/>
          </a:xfrm>
        </p:grpSpPr>
        <p:sp>
          <p:nvSpPr>
            <p:cNvPr id="5" name="Freeform 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17181" r="-1718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8100"/>
            <a:ext cx="7050814" cy="104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009650"/>
            <a:ext cx="9525" cy="51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9108" y="1210138"/>
            <a:ext cx="13251779" cy="751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065" lvl="1" indent="-387032" algn="l">
              <a:lnSpc>
                <a:spcPts val="5019"/>
              </a:lnSpc>
              <a:buFont typeface="Arial"/>
              <a:buChar char="•"/>
            </a:pPr>
            <a:r>
              <a:rPr lang="en-US" sz="358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Distracted Driving?</a:t>
            </a:r>
          </a:p>
          <a:p>
            <a:pPr algn="l">
              <a:lnSpc>
                <a:spcPts val="5019"/>
              </a:lnSpc>
            </a:pPr>
            <a:r>
              <a:rPr lang="en-US" sz="358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Distracted driving involves engaging in non-driving activities such as texting, eating, or using a phone, which diverts attention from the road.</a:t>
            </a:r>
          </a:p>
          <a:p>
            <a:pPr algn="l">
              <a:lnSpc>
                <a:spcPts val="5019"/>
              </a:lnSpc>
            </a:pPr>
            <a:endParaRPr lang="en-US" sz="358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774065" lvl="1" indent="-387032" algn="l">
              <a:lnSpc>
                <a:spcPts val="5019"/>
              </a:lnSpc>
              <a:buFont typeface="Arial"/>
              <a:buChar char="•"/>
            </a:pPr>
            <a:r>
              <a:rPr lang="en-US" sz="358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is it a Problem?</a:t>
            </a:r>
          </a:p>
          <a:p>
            <a:pPr algn="l">
              <a:lnSpc>
                <a:spcPts val="5019"/>
              </a:lnSpc>
            </a:pPr>
            <a:r>
              <a:rPr lang="en-US" sz="358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leading cause of road accidents globally.</a:t>
            </a:r>
          </a:p>
          <a:p>
            <a:pPr algn="l">
              <a:lnSpc>
                <a:spcPts val="5019"/>
              </a:lnSpc>
            </a:pPr>
            <a:r>
              <a:rPr lang="en-US" sz="358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Detecting distractions early can significantly reduce accident rates and save lives.</a:t>
            </a:r>
          </a:p>
          <a:p>
            <a:pPr algn="l">
              <a:lnSpc>
                <a:spcPts val="5019"/>
              </a:lnSpc>
            </a:pPr>
            <a:endParaRPr lang="en-US" sz="358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5019"/>
              </a:lnSpc>
            </a:pPr>
            <a:endParaRPr lang="en-US" sz="358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5019"/>
              </a:lnSpc>
            </a:pPr>
            <a:endParaRPr lang="en-US" sz="358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9108" y="7786445"/>
            <a:ext cx="18168892" cy="286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 of the Project:</a:t>
            </a:r>
          </a:p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Leverage deep learning to automatically detect and classify distracted driving behaviors from driver images.</a:t>
            </a:r>
          </a:p>
          <a:p>
            <a:pPr algn="l">
              <a:lnSpc>
                <a:spcPts val="5740"/>
              </a:lnSpc>
            </a:pPr>
            <a:endParaRPr lang="en-US" sz="41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39463"/>
            <a:ext cx="8437936" cy="4261158"/>
          </a:xfrm>
          <a:custGeom>
            <a:avLst/>
            <a:gdLst/>
            <a:ahLst/>
            <a:cxnLst/>
            <a:rect l="l" t="t" r="r" b="b"/>
            <a:pathLst>
              <a:path w="8437936" h="4261158">
                <a:moveTo>
                  <a:pt x="0" y="0"/>
                </a:moveTo>
                <a:lnTo>
                  <a:pt x="8437936" y="0"/>
                </a:lnTo>
                <a:lnTo>
                  <a:pt x="8437936" y="4261157"/>
                </a:lnTo>
                <a:lnTo>
                  <a:pt x="0" y="426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892296" y="106546"/>
            <a:ext cx="8367004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38656" y="2523298"/>
            <a:ext cx="9674284" cy="347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298" lvl="1" indent="-355649" algn="just">
              <a:lnSpc>
                <a:spcPts val="4612"/>
              </a:lnSpc>
              <a:buFont typeface="Arial"/>
              <a:buChar char="•"/>
            </a:pPr>
            <a:r>
              <a:rPr lang="en-US" sz="329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Distracted driving is responsible for a large proportion of road accidents globally.</a:t>
            </a:r>
          </a:p>
          <a:p>
            <a:pPr marL="711298" lvl="1" indent="-355649" algn="just">
              <a:lnSpc>
                <a:spcPts val="4612"/>
              </a:lnSpc>
              <a:buFont typeface="Arial"/>
              <a:buChar char="•"/>
            </a:pPr>
            <a:r>
              <a:rPr lang="en-US" sz="3294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Common distractions include texting, eating, talking on the phone, and adjusting in-car systems.</a:t>
            </a:r>
          </a:p>
          <a:p>
            <a:pPr algn="just">
              <a:lnSpc>
                <a:spcPts val="4612"/>
              </a:lnSpc>
            </a:pPr>
            <a:endParaRPr lang="en-US" sz="3294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39238" y="1582800"/>
            <a:ext cx="9525" cy="104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144" y="5916018"/>
            <a:ext cx="18283238" cy="454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Why It’s Critical:</a:t>
            </a:r>
          </a:p>
          <a:p>
            <a:pPr algn="l">
              <a:lnSpc>
                <a:spcPts val="6020"/>
              </a:lnSpc>
            </a:pPr>
            <a:endParaRPr lang="en-US" sz="4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928374" lvl="1" indent="-464187" algn="l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Manual monitoring is impractical and inefficient.</a:t>
            </a:r>
          </a:p>
          <a:p>
            <a:pPr marL="928374" lvl="1" indent="-464187" algn="l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Current road safety mechanisms lack real-time automated systems to detect distracted drivers.</a:t>
            </a:r>
          </a:p>
          <a:p>
            <a:pPr algn="l">
              <a:lnSpc>
                <a:spcPts val="6020"/>
              </a:lnSpc>
            </a:pPr>
            <a:endParaRPr lang="en-US" sz="4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2113643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99020" y="481445"/>
            <a:ext cx="10388980" cy="4662055"/>
          </a:xfrm>
          <a:custGeom>
            <a:avLst/>
            <a:gdLst/>
            <a:ahLst/>
            <a:cxnLst/>
            <a:rect l="l" t="t" r="r" b="b"/>
            <a:pathLst>
              <a:path w="10388980" h="4662055">
                <a:moveTo>
                  <a:pt x="0" y="0"/>
                </a:moveTo>
                <a:lnTo>
                  <a:pt x="10388980" y="0"/>
                </a:lnTo>
                <a:lnTo>
                  <a:pt x="10388980" y="4662055"/>
                </a:lnTo>
                <a:lnTo>
                  <a:pt x="0" y="4662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8100"/>
            <a:ext cx="6142093" cy="206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459520"/>
            <a:ext cx="7899020" cy="365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7"/>
              </a:lnSpc>
            </a:pPr>
            <a:r>
              <a:rPr lang="en-US" sz="417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 an automated system that uses deep learning to detect and classify distracted driving behaviors from driver images.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82871"/>
            <a:ext cx="9525" cy="93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5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-486297" y="6734764"/>
            <a:ext cx="18774297" cy="40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Dataset:</a:t>
            </a:r>
          </a:p>
          <a:p>
            <a:pPr marL="993143" lvl="1" indent="-496571" algn="l">
              <a:lnSpc>
                <a:spcPts val="6440"/>
              </a:lnSpc>
              <a:buFont typeface="Arial"/>
              <a:buChar char="•"/>
            </a:pPr>
            <a:r>
              <a:rPr lang="en-US" sz="4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Source: Kaggle's State Farm Distracted Driver Detection dataset.</a:t>
            </a:r>
          </a:p>
          <a:p>
            <a:pPr marL="993143" lvl="1" indent="-496571" algn="l">
              <a:lnSpc>
                <a:spcPts val="6440"/>
              </a:lnSpc>
              <a:buFont typeface="Arial"/>
              <a:buChar char="•"/>
            </a:pPr>
            <a:r>
              <a:rPr lang="en-US" sz="4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Size: 22,424 training images, 10 categories of driver behavior.</a:t>
            </a:r>
          </a:p>
          <a:p>
            <a:pPr algn="l">
              <a:lnSpc>
                <a:spcPts val="6440"/>
              </a:lnSpc>
            </a:pPr>
            <a:endParaRPr lang="en-US" sz="46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84985" y="38100"/>
            <a:ext cx="10518031" cy="10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sz="71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PROPOSED SOLUTIONS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93710"/>
            <a:ext cx="18288000" cy="8884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5" lvl="1" indent="-453392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System Overview:</a:t>
            </a:r>
          </a:p>
          <a:p>
            <a:pPr marL="906785" lvl="1" indent="-453392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learning-based real-time driver monitoring system.</a:t>
            </a:r>
          </a:p>
          <a:p>
            <a:pPr marL="906785" lvl="1" indent="-453392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Steps:</a:t>
            </a:r>
          </a:p>
          <a:p>
            <a:pPr marL="906785" lvl="1" indent="-453392" algn="l">
              <a:lnSpc>
                <a:spcPts val="5880"/>
              </a:lnSpc>
              <a:buAutoNum type="arabicPeriod"/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Preparation:</a:t>
            </a:r>
          </a:p>
          <a:p>
            <a:pPr marL="1813570" lvl="2" indent="-604523" algn="l">
              <a:lnSpc>
                <a:spcPts val="5880"/>
              </a:lnSpc>
              <a:buFont typeface="Arial"/>
              <a:buChar char="⚬"/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Resize, normalize, and augment Kaggle dataset.</a:t>
            </a:r>
          </a:p>
          <a:p>
            <a:pPr marL="906785" lvl="1" indent="-453392" algn="l">
              <a:lnSpc>
                <a:spcPts val="5880"/>
              </a:lnSpc>
              <a:buAutoNum type="arabicPeriod"/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Learning Model:</a:t>
            </a:r>
          </a:p>
          <a:p>
            <a:pPr marL="1813570" lvl="2" indent="-604523" algn="l">
              <a:lnSpc>
                <a:spcPts val="5880"/>
              </a:lnSpc>
              <a:buFont typeface="Arial"/>
              <a:buChar char="⚬"/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Fine-tune ResNet-18 for 10 distraction categories.</a:t>
            </a:r>
          </a:p>
          <a:p>
            <a:pPr marL="906785" lvl="1" indent="-453392" algn="l">
              <a:lnSpc>
                <a:spcPts val="5880"/>
              </a:lnSpc>
              <a:buAutoNum type="arabicPeriod"/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&amp; Evaluation:</a:t>
            </a:r>
          </a:p>
          <a:p>
            <a:pPr marL="1813570" lvl="2" indent="-604523" algn="l">
              <a:lnSpc>
                <a:spcPts val="5880"/>
              </a:lnSpc>
              <a:buFont typeface="Arial"/>
              <a:buChar char="⚬"/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 using transfer learning, Adam optimizer, and CrossEntropy loss.</a:t>
            </a:r>
          </a:p>
          <a:p>
            <a:pPr marL="1813570" lvl="2" indent="-604523" algn="l">
              <a:lnSpc>
                <a:spcPts val="5880"/>
              </a:lnSpc>
              <a:buFont typeface="Arial"/>
              <a:buChar char="⚬"/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Evaluate on training and validation subsets.</a:t>
            </a:r>
          </a:p>
          <a:p>
            <a:pPr algn="l">
              <a:lnSpc>
                <a:spcPts val="5880"/>
              </a:lnSpc>
            </a:pPr>
            <a:endParaRPr lang="en-US" sz="42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2884320" y="-591536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39238" y="1028700"/>
            <a:ext cx="9148762" cy="4460022"/>
          </a:xfrm>
          <a:custGeom>
            <a:avLst/>
            <a:gdLst/>
            <a:ahLst/>
            <a:cxnLst/>
            <a:rect l="l" t="t" r="r" b="b"/>
            <a:pathLst>
              <a:path w="9148762" h="4460022">
                <a:moveTo>
                  <a:pt x="0" y="0"/>
                </a:moveTo>
                <a:lnTo>
                  <a:pt x="9148762" y="0"/>
                </a:lnTo>
                <a:lnTo>
                  <a:pt x="9148762" y="4460022"/>
                </a:lnTo>
                <a:lnTo>
                  <a:pt x="0" y="4460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8762" y="5488722"/>
            <a:ext cx="9331323" cy="4560684"/>
          </a:xfrm>
          <a:custGeom>
            <a:avLst/>
            <a:gdLst/>
            <a:ahLst/>
            <a:cxnLst/>
            <a:rect l="l" t="t" r="r" b="b"/>
            <a:pathLst>
              <a:path w="9331323" h="4560684">
                <a:moveTo>
                  <a:pt x="0" y="0"/>
                </a:moveTo>
                <a:lnTo>
                  <a:pt x="9331323" y="0"/>
                </a:lnTo>
                <a:lnTo>
                  <a:pt x="9331323" y="4560684"/>
                </a:lnTo>
                <a:lnTo>
                  <a:pt x="0" y="4560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8802" y="153371"/>
            <a:ext cx="10223273" cy="1788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2"/>
              </a:lnSpc>
            </a:pPr>
            <a:r>
              <a:rPr lang="en-US" sz="6214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MODEL PERFORMANCE AND 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2092396"/>
            <a:ext cx="9525" cy="104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0" y="2717030"/>
            <a:ext cx="9139237" cy="546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1"/>
              </a:lnSpc>
            </a:pPr>
            <a:r>
              <a:rPr lang="en-US" sz="386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Metrics:</a:t>
            </a:r>
          </a:p>
          <a:p>
            <a:pPr algn="l">
              <a:lnSpc>
                <a:spcPts val="5411"/>
              </a:lnSpc>
            </a:pPr>
            <a:endParaRPr lang="en-US" sz="386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834514" lvl="1" indent="-417257" algn="l">
              <a:lnSpc>
                <a:spcPts val="5411"/>
              </a:lnSpc>
              <a:buFont typeface="Arial"/>
              <a:buChar char="•"/>
            </a:pPr>
            <a:r>
              <a:rPr lang="en-US" sz="386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Accuracy: 98.30%</a:t>
            </a:r>
          </a:p>
          <a:p>
            <a:pPr marL="834514" lvl="1" indent="-417257" algn="l">
              <a:lnSpc>
                <a:spcPts val="5411"/>
              </a:lnSpc>
              <a:buFont typeface="Arial"/>
              <a:buChar char="•"/>
            </a:pPr>
            <a:r>
              <a:rPr lang="en-US" sz="386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Validation Accuracy: 97.14% (after 2 epochs).</a:t>
            </a:r>
          </a:p>
          <a:p>
            <a:pPr marL="834514" lvl="1" indent="-417257" algn="l">
              <a:lnSpc>
                <a:spcPts val="5411"/>
              </a:lnSpc>
              <a:buFont typeface="Arial"/>
              <a:buChar char="•"/>
            </a:pPr>
            <a:r>
              <a:rPr lang="en-US" sz="386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Consistent improvement in loss across epochs.</a:t>
            </a:r>
          </a:p>
          <a:p>
            <a:pPr algn="l">
              <a:lnSpc>
                <a:spcPts val="5411"/>
              </a:lnSpc>
            </a:pPr>
            <a:endParaRPr lang="en-US" sz="386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5887357" y="-2113643"/>
            <a:ext cx="10287000" cy="14514286"/>
          </a:xfrm>
          <a:custGeom>
            <a:avLst/>
            <a:gdLst/>
            <a:ahLst/>
            <a:cxnLst/>
            <a:rect l="l" t="t" r="r" b="b"/>
            <a:pathLst>
              <a:path w="10287000" h="14514286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70970" y="-111023"/>
            <a:ext cx="16546061" cy="189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9"/>
              </a:lnSpc>
            </a:pPr>
            <a:r>
              <a:rPr lang="en-US" sz="10006">
                <a:solidFill>
                  <a:srgbClr val="FFFFFF"/>
                </a:solidFill>
                <a:latin typeface="Ample Display"/>
                <a:ea typeface="Ample Display"/>
                <a:cs typeface="Ample Display"/>
                <a:sym typeface="Ample Display"/>
              </a:rPr>
              <a:t>Conclusion &amp; Future 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1066800"/>
            <a:ext cx="9525" cy="104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-4762" y="2034939"/>
            <a:ext cx="18292762" cy="793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Conclusion:</a:t>
            </a:r>
          </a:p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Achieved high accuracy (98.30% training, 97.14% validation) for distracted driver detection.</a:t>
            </a:r>
          </a:p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system can be used for real-time safety monitoring in vehicles.</a:t>
            </a:r>
          </a:p>
          <a:p>
            <a:pPr algn="l">
              <a:lnSpc>
                <a:spcPts val="5740"/>
              </a:lnSpc>
            </a:pPr>
            <a:endParaRPr lang="en-US" sz="41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885195" lvl="1" indent="-442598" algn="l">
              <a:lnSpc>
                <a:spcPts val="5740"/>
              </a:lnSpc>
              <a:buFont typeface="Arial"/>
              <a:buChar char="•"/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Work:</a:t>
            </a:r>
          </a:p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Improving model performance:</a:t>
            </a:r>
          </a:p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Experiment with more advanced models (e.g., EfficientNet, ResNet50).</a:t>
            </a:r>
          </a:p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implementation:</a:t>
            </a:r>
          </a:p>
          <a:p>
            <a:pPr algn="l">
              <a:lnSpc>
                <a:spcPts val="5740"/>
              </a:lnSpc>
            </a:pPr>
            <a:r>
              <a:rPr lang="en-US" sz="4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Deploy the model on edge devices for in-vehicle monitoring.</a:t>
            </a:r>
          </a:p>
          <a:p>
            <a:pPr algn="l">
              <a:lnSpc>
                <a:spcPts val="5740"/>
              </a:lnSpc>
            </a:pPr>
            <a:endParaRPr lang="en-US" sz="41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43400" y="4303893"/>
            <a:ext cx="8984736" cy="145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sz="10006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82200" y="7581900"/>
            <a:ext cx="5840760" cy="87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algn="l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Dhruv Goel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353</Words>
  <Application>Microsoft Office PowerPoint</Application>
  <PresentationFormat>Custom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Ample Display</vt:lpstr>
      <vt:lpstr>HK Grotesk</vt:lpstr>
      <vt:lpstr>Canva Sans</vt:lpstr>
      <vt:lpstr>Canva Sans Bold</vt:lpstr>
      <vt:lpstr>Calibri</vt:lpstr>
      <vt:lpstr>Arial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contextuAL AI KNOWLEDGE ASSISTANT</dc:title>
  <cp:lastModifiedBy>Dhruv Goel</cp:lastModifiedBy>
  <cp:revision>1</cp:revision>
  <dcterms:created xsi:type="dcterms:W3CDTF">2006-08-16T00:00:00Z</dcterms:created>
  <dcterms:modified xsi:type="dcterms:W3CDTF">2025-01-11T15:12:41Z</dcterms:modified>
  <dc:identifier>DAGW_QaQQL8</dc:identifier>
</cp:coreProperties>
</file>